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5" r:id="rId5"/>
    <p:sldId id="268" r:id="rId6"/>
    <p:sldId id="266" r:id="rId7"/>
    <p:sldId id="269" r:id="rId8"/>
    <p:sldId id="270" r:id="rId9"/>
    <p:sldId id="296" r:id="rId10"/>
    <p:sldId id="271" r:id="rId11"/>
    <p:sldId id="272" r:id="rId12"/>
    <p:sldId id="290" r:id="rId13"/>
    <p:sldId id="297" r:id="rId14"/>
    <p:sldId id="273" r:id="rId15"/>
    <p:sldId id="292" r:id="rId16"/>
    <p:sldId id="275" r:id="rId17"/>
    <p:sldId id="274" r:id="rId18"/>
    <p:sldId id="294" r:id="rId19"/>
    <p:sldId id="29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64" r:id="rId35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S UI Gothic" panose="020B0600070205080204" pitchFamily="34" charset="-128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A00"/>
    <a:srgbClr val="B7AD95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309" autoAdjust="0"/>
  </p:normalViewPr>
  <p:slideViewPr>
    <p:cSldViewPr>
      <p:cViewPr varScale="1">
        <p:scale>
          <a:sx n="78" d="100"/>
          <a:sy n="78" d="100"/>
        </p:scale>
        <p:origin x="84" y="7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FA4C6-741E-4DF8-8B8D-E54F0C0EA9B1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2104B-2581-4A98-B77F-59E52F618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65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2104B-2581-4A98-B77F-59E52F618E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03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2104B-2581-4A98-B77F-59E52F618E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6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765175"/>
          </a:xfrm>
          <a:custGeom>
            <a:avLst/>
            <a:gdLst/>
            <a:ahLst/>
            <a:cxnLst/>
            <a:rect l="l" t="t" r="r" b="b"/>
            <a:pathLst>
              <a:path w="9144000" h="765175">
                <a:moveTo>
                  <a:pt x="0" y="0"/>
                </a:moveTo>
                <a:lnTo>
                  <a:pt x="9144000" y="0"/>
                </a:lnTo>
                <a:lnTo>
                  <a:pt x="9144000" y="764705"/>
                </a:lnTo>
                <a:lnTo>
                  <a:pt x="0" y="764705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23527" y="630212"/>
            <a:ext cx="8569325" cy="0"/>
          </a:xfrm>
          <a:custGeom>
            <a:avLst/>
            <a:gdLst/>
            <a:ahLst/>
            <a:cxnLst/>
            <a:rect l="l" t="t" r="r" b="b"/>
            <a:pathLst>
              <a:path w="8569325">
                <a:moveTo>
                  <a:pt x="0" y="0"/>
                </a:moveTo>
                <a:lnTo>
                  <a:pt x="856895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7500" y="190500"/>
            <a:ext cx="673100" cy="36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8770" y="2692400"/>
            <a:ext cx="3426459" cy="1391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0900" y="2582333"/>
            <a:ext cx="7442200" cy="2531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4150" y="1295400"/>
            <a:ext cx="6235700" cy="1828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900" spc="-300" dirty="0">
                <a:latin typeface="+mn-ea"/>
                <a:ea typeface="+mn-ea"/>
              </a:rPr>
              <a:t>COSIGN</a:t>
            </a:r>
            <a:br>
              <a:rPr lang="en-US" sz="5900" spc="-300" dirty="0">
                <a:latin typeface="+mn-ea"/>
                <a:ea typeface="+mn-ea"/>
              </a:rPr>
            </a:br>
            <a:r>
              <a:rPr lang="en-US" sz="5900" spc="-300" dirty="0">
                <a:latin typeface="+mn-ea"/>
                <a:ea typeface="+mn-ea"/>
              </a:rPr>
              <a:t>To Do List </a:t>
            </a:r>
            <a:r>
              <a:rPr lang="ko-KR" altLang="en-US" sz="5900" spc="-300" dirty="0">
                <a:latin typeface="+mn-ea"/>
                <a:ea typeface="+mn-ea"/>
              </a:rPr>
              <a:t>프로그램</a:t>
            </a:r>
            <a:endParaRPr sz="5900" spc="-300" dirty="0">
              <a:latin typeface="+mn-ea"/>
              <a:ea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9900" y="3959539"/>
            <a:ext cx="3124200" cy="270843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300" dirty="0" err="1">
                <a:solidFill>
                  <a:srgbClr val="FFFFFF"/>
                </a:solidFill>
                <a:latin typeface="+mn-ea"/>
                <a:cs typeface="Noto Sans CJK JP Regular"/>
              </a:rPr>
              <a:t>상명대학교</a:t>
            </a:r>
            <a:endParaRPr lang="en-US" altLang="ko-KR" sz="2400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z="2400" spc="-300" dirty="0">
                <a:solidFill>
                  <a:srgbClr val="FFFFFF"/>
                </a:solidFill>
                <a:latin typeface="+mn-ea"/>
                <a:cs typeface="Noto Sans CJK JP Regular"/>
              </a:rPr>
              <a:t>소프트웨어 공학</a:t>
            </a:r>
            <a:endParaRPr lang="en-US" altLang="ko-KR" sz="2400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>
                <a:solidFill>
                  <a:srgbClr val="FFFFFF"/>
                </a:solidFill>
                <a:latin typeface="+mn-ea"/>
                <a:cs typeface="Noto Sans CJK JP Regular"/>
              </a:rPr>
              <a:t>고동욱</a:t>
            </a: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>
                <a:solidFill>
                  <a:srgbClr val="FFFFFF"/>
                </a:solidFill>
                <a:latin typeface="+mn-ea"/>
                <a:cs typeface="Noto Sans CJK JP Regular"/>
              </a:rPr>
              <a:t>이동현</a:t>
            </a: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 err="1">
                <a:solidFill>
                  <a:srgbClr val="FFFFFF"/>
                </a:solidFill>
                <a:latin typeface="+mn-ea"/>
                <a:cs typeface="Noto Sans CJK JP Regular"/>
              </a:rPr>
              <a:t>차인협</a:t>
            </a: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>
                <a:solidFill>
                  <a:srgbClr val="FFFFFF"/>
                </a:solidFill>
                <a:latin typeface="+mn-ea"/>
                <a:cs typeface="Noto Sans CJK JP Regular"/>
              </a:rPr>
              <a:t>이연주</a:t>
            </a:r>
            <a:endParaRPr lang="en-US" altLang="ko-KR" spc="-30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pc="-300" dirty="0" err="1">
                <a:solidFill>
                  <a:srgbClr val="FFFFFF"/>
                </a:solidFill>
                <a:latin typeface="+mn-ea"/>
                <a:cs typeface="Noto Sans CJK JP Regular"/>
              </a:rPr>
              <a:t>전인종</a:t>
            </a:r>
            <a:endParaRPr sz="2000" spc="-300" dirty="0">
              <a:latin typeface="+mn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55873" y="3609022"/>
            <a:ext cx="2232660" cy="0"/>
          </a:xfrm>
          <a:custGeom>
            <a:avLst/>
            <a:gdLst/>
            <a:ahLst/>
            <a:cxnLst/>
            <a:rect l="l" t="t" r="r" b="b"/>
            <a:pathLst>
              <a:path w="2232660">
                <a:moveTo>
                  <a:pt x="0" y="0"/>
                </a:moveTo>
                <a:lnTo>
                  <a:pt x="2232253" y="0"/>
                </a:lnTo>
              </a:path>
            </a:pathLst>
          </a:custGeom>
          <a:ln w="72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산정 및 계획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2-2. </a:t>
            </a:r>
            <a:r>
              <a:rPr lang="ko-KR" altLang="en-US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간트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차트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5F7656B-9AC0-4321-AE09-FDB8DBFC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2" y="2819400"/>
            <a:ext cx="849694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7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산정 및 계획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2-3.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퍼트 차트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0EE602F3-98E9-4FB1-BD2A-48BF55E0C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8208912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9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산정 및 계획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2-4. </a:t>
            </a:r>
            <a:r>
              <a:rPr lang="ko-KR" altLang="en-US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산출물 관리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C6C73E-C2A2-409D-940E-D9DF2B9E5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2" y="2738010"/>
            <a:ext cx="1779000" cy="1779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56699"/>
            <a:ext cx="1135864" cy="113586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23957"/>
            <a:ext cx="1346151" cy="1346151"/>
          </a:xfrm>
          <a:prstGeom prst="rect">
            <a:avLst/>
          </a:prstGeom>
        </p:spPr>
      </p:pic>
      <p:sp>
        <p:nvSpPr>
          <p:cNvPr id="19" name="object 2"/>
          <p:cNvSpPr txBox="1"/>
          <p:nvPr/>
        </p:nvSpPr>
        <p:spPr>
          <a:xfrm>
            <a:off x="1094432" y="4704794"/>
            <a:ext cx="5016500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150" dirty="0" err="1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Git</a:t>
            </a:r>
            <a:r>
              <a:rPr lang="en-US" altLang="ko-KR" sz="32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Hub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ko-KR" altLang="en-US" sz="2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이클립스를 통해 산출물 </a:t>
            </a:r>
            <a:r>
              <a:rPr lang="en-US" altLang="ko-KR" sz="2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Commit</a:t>
            </a:r>
            <a:endParaRPr sz="2800" b="1" spc="-15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21" name="object 2"/>
          <p:cNvSpPr txBox="1"/>
          <p:nvPr/>
        </p:nvSpPr>
        <p:spPr>
          <a:xfrm>
            <a:off x="5715000" y="4267200"/>
            <a:ext cx="348626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문서 산출물</a:t>
            </a:r>
            <a:endParaRPr lang="en-US" altLang="ko-KR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ko-KR" altLang="en-US" sz="1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회의록</a:t>
            </a:r>
            <a:r>
              <a:rPr lang="en-US" altLang="ko-KR" sz="1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, </a:t>
            </a:r>
            <a:r>
              <a:rPr lang="ko-KR" altLang="en-US" sz="1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프로젝트 계획서</a:t>
            </a:r>
            <a:r>
              <a:rPr lang="en-US" altLang="ko-KR" sz="1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, </a:t>
            </a:r>
            <a:r>
              <a:rPr lang="ko-KR" altLang="en-US" sz="1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요구사항 명세서 등</a:t>
            </a:r>
            <a:endParaRPr sz="1600" b="1" spc="-15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22" name="object 2"/>
          <p:cNvSpPr txBox="1"/>
          <p:nvPr/>
        </p:nvSpPr>
        <p:spPr>
          <a:xfrm>
            <a:off x="5791200" y="2743200"/>
            <a:ext cx="348626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소스코드 산출물</a:t>
            </a:r>
            <a:endParaRPr lang="en-US" altLang="ko-KR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ko-KR" altLang="en-US" sz="1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클래스 이름</a:t>
            </a:r>
            <a:r>
              <a:rPr lang="en-US" altLang="ko-KR" sz="1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.java Ex) </a:t>
            </a:r>
            <a:r>
              <a:rPr lang="en-US" altLang="ko-KR" sz="1400" b="1" spc="-150" dirty="0" err="1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Mainframe.Java</a:t>
            </a:r>
            <a:r>
              <a:rPr lang="en-US" altLang="ko-KR" sz="1400" b="1" spc="-15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 </a:t>
            </a:r>
            <a:endParaRPr sz="1600" b="1" spc="-15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28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산정 및 계획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2-5. </a:t>
            </a:r>
            <a:r>
              <a:rPr lang="ko-KR" altLang="en-US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리스크 관리 계획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343151" y="2743200"/>
          <a:ext cx="6239368" cy="37421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4548">
                  <a:extLst>
                    <a:ext uri="{9D8B030D-6E8A-4147-A177-3AD203B41FA5}">
                      <a16:colId xmlns:a16="http://schemas.microsoft.com/office/drawing/2014/main" val="4273573896"/>
                    </a:ext>
                  </a:extLst>
                </a:gridCol>
                <a:gridCol w="932067">
                  <a:extLst>
                    <a:ext uri="{9D8B030D-6E8A-4147-A177-3AD203B41FA5}">
                      <a16:colId xmlns:a16="http://schemas.microsoft.com/office/drawing/2014/main" val="1877223015"/>
                    </a:ext>
                  </a:extLst>
                </a:gridCol>
                <a:gridCol w="932799">
                  <a:extLst>
                    <a:ext uri="{9D8B030D-6E8A-4147-A177-3AD203B41FA5}">
                      <a16:colId xmlns:a16="http://schemas.microsoft.com/office/drawing/2014/main" val="1790335464"/>
                    </a:ext>
                  </a:extLst>
                </a:gridCol>
                <a:gridCol w="2429954">
                  <a:extLst>
                    <a:ext uri="{9D8B030D-6E8A-4147-A177-3AD203B41FA5}">
                      <a16:colId xmlns:a16="http://schemas.microsoft.com/office/drawing/2014/main" val="4268218156"/>
                    </a:ext>
                  </a:extLst>
                </a:gridCol>
              </a:tblGrid>
              <a:tr h="40068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리스크 요소</a:t>
                      </a:r>
                      <a:endParaRPr lang="ko-KR" sz="1600" b="1" spc="-300" dirty="0">
                        <a:solidFill>
                          <a:srgbClr val="00B0F0"/>
                        </a:solidFill>
                        <a:effectLst/>
                        <a:latin typeface="+mj-ea"/>
                        <a:ea typeface="+mj-ea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가능성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영향도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solidFill>
                            <a:srgbClr val="00B0F0"/>
                          </a:solidFill>
                          <a:effectLst/>
                          <a:latin typeface="+mj-ea"/>
                          <a:ea typeface="+mj-ea"/>
                        </a:rPr>
                        <a:t>대처 방안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685236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spc="-300">
                          <a:effectLst/>
                          <a:latin typeface="+mj-ea"/>
                          <a:ea typeface="+mj-ea"/>
                        </a:rPr>
                        <a:t>계획된 일정과 실제 소요 시간의 불일치</a:t>
                      </a:r>
                      <a:endParaRPr lang="ko-KR" sz="1600" b="1" kern="100" spc="-300">
                        <a:effectLst/>
                        <a:latin typeface="+mj-ea"/>
                        <a:ea typeface="+mj-ea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spc="-300"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ko-KR" sz="1600" kern="100" spc="-3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sz="1600" spc="-3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계획된 일정보다 이른 </a:t>
                      </a:r>
                      <a:r>
                        <a:rPr lang="en-US" sz="1600" spc="-300"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차 데드라인을 설정한다</a:t>
                      </a:r>
                      <a:r>
                        <a:rPr lang="en-US" sz="1600" spc="-30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1600" spc="-3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742265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spc="-300" dirty="0">
                          <a:effectLst/>
                          <a:latin typeface="+mj-ea"/>
                          <a:ea typeface="+mj-ea"/>
                        </a:rPr>
                        <a:t>스케줄 시간 불일치</a:t>
                      </a:r>
                      <a:endParaRPr lang="ko-KR" sz="1600" b="1" kern="100" spc="-300" dirty="0">
                        <a:effectLst/>
                        <a:latin typeface="+mj-ea"/>
                        <a:ea typeface="+mj-ea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spc="-300">
                          <a:effectLst/>
                          <a:latin typeface="+mj-ea"/>
                          <a:ea typeface="+mj-ea"/>
                        </a:rPr>
                        <a:t>70%</a:t>
                      </a:r>
                      <a:endParaRPr lang="ko-KR" sz="1600" kern="100" spc="-3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sz="1600" spc="-3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시간이 맞는 그룹끼리 나눠서 회의를 한 후 프로젝트를 진행한다</a:t>
                      </a:r>
                      <a:r>
                        <a:rPr lang="en-US" sz="1600" spc="-30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1600" spc="-3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970391"/>
                  </a:ext>
                </a:extLst>
              </a:tr>
              <a:tr h="131381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spc="-300" dirty="0">
                          <a:effectLst/>
                          <a:latin typeface="+mj-ea"/>
                          <a:ea typeface="+mj-ea"/>
                        </a:rPr>
                        <a:t>도구 사용 중 에러</a:t>
                      </a:r>
                      <a:endParaRPr lang="ko-KR" sz="1600" b="1" kern="100" spc="-300" dirty="0">
                        <a:effectLst/>
                        <a:latin typeface="+mj-ea"/>
                        <a:ea typeface="+mj-ea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spc="-300">
                          <a:effectLst/>
                          <a:latin typeface="+mj-ea"/>
                          <a:ea typeface="+mj-ea"/>
                        </a:rPr>
                        <a:t>30%</a:t>
                      </a:r>
                      <a:endParaRPr lang="ko-KR" sz="1600" kern="100" spc="-3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sz="1600" spc="-30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spc="-300" dirty="0">
                          <a:effectLst/>
                          <a:latin typeface="+mj-ea"/>
                          <a:ea typeface="+mj-ea"/>
                        </a:rPr>
                        <a:t>담당자가 아닌 팀원들도 지속적으로 확인하거나 회의 시간에 </a:t>
                      </a:r>
                      <a:r>
                        <a:rPr lang="ko-KR" sz="1600" spc="-300" dirty="0" smtClean="0">
                          <a:effectLst/>
                          <a:latin typeface="+mj-ea"/>
                          <a:ea typeface="+mj-ea"/>
                        </a:rPr>
                        <a:t>도구</a:t>
                      </a:r>
                      <a:r>
                        <a:rPr lang="en-US" altLang="ko-KR" sz="1600" spc="-300" dirty="0" smtClean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spc="-300" dirty="0" smtClean="0">
                          <a:effectLst/>
                          <a:latin typeface="+mj-ea"/>
                          <a:ea typeface="+mj-ea"/>
                        </a:rPr>
                        <a:t>사용법</a:t>
                      </a:r>
                      <a:r>
                        <a:rPr lang="ko-KR" altLang="en-US" sz="1600" spc="-300" dirty="0" smtClean="0">
                          <a:effectLst/>
                          <a:latin typeface="+mj-ea"/>
                          <a:ea typeface="+mj-ea"/>
                        </a:rPr>
                        <a:t>을</a:t>
                      </a:r>
                      <a:r>
                        <a:rPr lang="ko-KR" sz="1600" spc="-300" dirty="0" smtClean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spc="-300" dirty="0">
                          <a:effectLst/>
                          <a:latin typeface="+mj-ea"/>
                          <a:ea typeface="+mj-ea"/>
                        </a:rPr>
                        <a:t>미리 공유한다</a:t>
                      </a:r>
                      <a:r>
                        <a:rPr lang="en-US" sz="1600" spc="-30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1600" spc="-3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872879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34" y="3124200"/>
            <a:ext cx="902766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208374"/>
            <a:ext cx="914400" cy="820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410200"/>
            <a:ext cx="928888" cy="902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33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07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고객 기능 요구사항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04" y="2438400"/>
            <a:ext cx="1093596" cy="10935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5" y="3850612"/>
            <a:ext cx="1102388" cy="11023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92" y="5286689"/>
            <a:ext cx="1114111" cy="1114111"/>
          </a:xfrm>
          <a:prstGeom prst="rect">
            <a:avLst/>
          </a:prstGeom>
        </p:spPr>
      </p:pic>
      <p:sp>
        <p:nvSpPr>
          <p:cNvPr id="13" name="object 2"/>
          <p:cNvSpPr txBox="1"/>
          <p:nvPr/>
        </p:nvSpPr>
        <p:spPr>
          <a:xfrm>
            <a:off x="2473766" y="2644574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로그인 기능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로그인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2438986" y="3958095"/>
            <a:ext cx="5257213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과목 </a:t>
            </a: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/ To do 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등록 기능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수강 과목 등록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/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수정 및 삭제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 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2473766" y="5384449"/>
            <a:ext cx="575583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err="1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알람</a:t>
            </a:r>
            <a:r>
              <a:rPr lang="ko-KR" altLang="en-US" sz="2800" b="1" spc="-150" dirty="0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800" b="1" spc="-150" dirty="0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기능</a:t>
            </a:r>
            <a:endParaRPr lang="en-US" altLang="ko-KR" sz="2800" b="1" spc="-150" dirty="0" smtClean="0">
              <a:solidFill>
                <a:srgbClr val="00B0F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To do </a:t>
            </a:r>
            <a:r>
              <a:rPr lang="ko-KR" altLang="en-US" sz="2000" b="1" spc="-300" dirty="0" err="1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알람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 창 출력 기능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1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07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고객 기능 요구사항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2473766" y="2644574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정렬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기능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 </a:t>
            </a:r>
            <a:r>
              <a:rPr lang="en-US" altLang="ko-KR" sz="2000" b="1" spc="-300" dirty="0" err="1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Todo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정렬 기능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2438986" y="3958095"/>
            <a:ext cx="5257213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과목 </a:t>
            </a: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/ To do 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편집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기능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수강 과목 등록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/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수정 및 삭제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 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2473766" y="5384449"/>
            <a:ext cx="575583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검색 </a:t>
            </a:r>
            <a:r>
              <a:rPr lang="ko-KR" altLang="en-US" sz="2800" b="1" spc="-150" dirty="0" smtClean="0">
                <a:solidFill>
                  <a:srgbClr val="00B0F0"/>
                </a:solidFill>
                <a:latin typeface="+mj-ea"/>
                <a:ea typeface="+mj-ea"/>
                <a:cs typeface="Noto Sans CJK JP Regular"/>
              </a:rPr>
              <a:t>기능</a:t>
            </a:r>
            <a:endParaRPr lang="en-US" altLang="ko-KR" sz="2800" b="1" spc="-150" dirty="0" smtClean="0">
              <a:solidFill>
                <a:srgbClr val="00B0F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고객 요구사항 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:  </a:t>
            </a:r>
            <a:r>
              <a:rPr lang="en-US" altLang="ko-KR" sz="2000" b="1" spc="-300" dirty="0" err="1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Todo</a:t>
            </a:r>
            <a:r>
              <a:rPr lang="en-US" altLang="ko-KR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/ </a:t>
            </a:r>
            <a:r>
              <a:rPr lang="ko-KR" altLang="en-US" sz="2000" b="1" spc="-300" dirty="0" smtClean="0">
                <a:solidFill>
                  <a:srgbClr val="B9B9B9"/>
                </a:solidFill>
                <a:latin typeface="+mj-ea"/>
                <a:ea typeface="+mj-ea"/>
                <a:cs typeface="Noto Sans CJK JP Regular"/>
              </a:rPr>
              <a:t>과목 검색 기능</a:t>
            </a:r>
            <a:endParaRPr sz="2400" b="1" spc="-300" dirty="0">
              <a:solidFill>
                <a:srgbClr val="B9B9B9"/>
              </a:solidFill>
              <a:latin typeface="+mj-ea"/>
              <a:ea typeface="+mj-ea"/>
              <a:cs typeface="Noto Sans CJK JP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7" y="3716879"/>
            <a:ext cx="1236121" cy="12361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70" y="5135941"/>
            <a:ext cx="1135930" cy="11359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6" y="2550210"/>
            <a:ext cx="1149385" cy="114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700" y="810375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3-2.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diagram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49135DB-2EFE-4CED-B5CE-B24A789B8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909614"/>
            <a:ext cx="50387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8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832" y="99060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3-3.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0" name="내용 개체 틀 3">
            <a:extLst>
              <a:ext uri="{FF2B5EF4-FFF2-40B4-BE49-F238E27FC236}">
                <a16:creationId xmlns:a16="http://schemas.microsoft.com/office/drawing/2014/main" id="{A4DB5DD6-AEFC-430F-8C3D-76447C8BB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30689"/>
              </p:ext>
            </p:extLst>
          </p:nvPr>
        </p:nvGraphicFramePr>
        <p:xfrm>
          <a:off x="2209800" y="1950306"/>
          <a:ext cx="6372718" cy="4065148"/>
        </p:xfrm>
        <a:graphic>
          <a:graphicData uri="http://schemas.openxmlformats.org/drawingml/2006/table">
            <a:tbl>
              <a:tblPr/>
              <a:tblGrid>
                <a:gridCol w="1253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1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4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ID</a:t>
                      </a:r>
                      <a:endParaRPr 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유스케이스 명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U_login_01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프로그램에 접근하여 기능들을 사용하기 위해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8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U_subject_01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과목과 과목 관련 정보를 직접 등록한다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6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U_subject_02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검색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등록하고자 하는 과목을 검색할 수 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8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U_subject_03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등록된 과목들을 사용자에게 출력해준다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6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U_subject_04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정보 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등록한 과목 정보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교수명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을 변경한다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8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U_subject_05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과목 정보 삭제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등록한 과목 정보를 삭제한다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1600200" cy="1600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1975" y="4876800"/>
            <a:ext cx="1670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cs typeface="Noto Sans CJK JP Regular"/>
              </a:rPr>
              <a:t>Subject </a:t>
            </a:r>
            <a:r>
              <a:rPr lang="en-US" altLang="ko-KR" b="1" spc="-150" dirty="0" err="1" smtClean="0">
                <a:solidFill>
                  <a:srgbClr val="F5AA00"/>
                </a:solidFill>
                <a:latin typeface="+mj-ea"/>
                <a:cs typeface="Noto Sans CJK JP Regular"/>
              </a:rPr>
              <a:t>Usecase</a:t>
            </a:r>
            <a:endParaRPr lang="ko-KR" altLang="en-US" sz="2000" b="1" spc="-150" dirty="0">
              <a:latin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487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832" y="99060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3-3.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0" name="내용 개체 틀 3">
            <a:extLst>
              <a:ext uri="{FF2B5EF4-FFF2-40B4-BE49-F238E27FC236}">
                <a16:creationId xmlns:a16="http://schemas.microsoft.com/office/drawing/2014/main" id="{A4DB5DD6-AEFC-430F-8C3D-76447C8BB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301699"/>
              </p:ext>
            </p:extLst>
          </p:nvPr>
        </p:nvGraphicFramePr>
        <p:xfrm>
          <a:off x="2209798" y="1950306"/>
          <a:ext cx="6369787" cy="265259"/>
        </p:xfrm>
        <a:graphic>
          <a:graphicData uri="http://schemas.openxmlformats.org/drawingml/2006/table">
            <a:tbl>
              <a:tblPr/>
              <a:tblGrid>
                <a:gridCol w="1252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ID</a:t>
                      </a:r>
                      <a:endParaRPr 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유스케이스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141477"/>
              </p:ext>
            </p:extLst>
          </p:nvPr>
        </p:nvGraphicFramePr>
        <p:xfrm>
          <a:off x="2209799" y="2215565"/>
          <a:ext cx="6369787" cy="3607948"/>
        </p:xfrm>
        <a:graphic>
          <a:graphicData uri="http://schemas.openxmlformats.org/drawingml/2006/table">
            <a:tbl>
              <a:tblPr/>
              <a:tblGrid>
                <a:gridCol w="1252847">
                  <a:extLst>
                    <a:ext uri="{9D8B030D-6E8A-4147-A177-3AD203B41FA5}">
                      <a16:colId xmlns:a16="http://schemas.microsoft.com/office/drawing/2014/main" val="3759378087"/>
                    </a:ext>
                  </a:extLst>
                </a:gridCol>
                <a:gridCol w="1446782">
                  <a:extLst>
                    <a:ext uri="{9D8B030D-6E8A-4147-A177-3AD203B41FA5}">
                      <a16:colId xmlns:a16="http://schemas.microsoft.com/office/drawing/2014/main" val="3839313971"/>
                    </a:ext>
                  </a:extLst>
                </a:gridCol>
                <a:gridCol w="3670158">
                  <a:extLst>
                    <a:ext uri="{9D8B030D-6E8A-4147-A177-3AD203B41FA5}">
                      <a16:colId xmlns:a16="http://schemas.microsoft.com/office/drawing/2014/main" val="2783579738"/>
                    </a:ext>
                  </a:extLst>
                </a:gridCol>
              </a:tblGrid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U_todo_01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프로그램에 자신의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입력하여 등록한다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3517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U_todo_02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사용자에게 출력해준다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992842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U_todo_03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내용 편집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등록 시에 설정했던 내용을 화면에 출력하고 그 내용을 수정할 수 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29832"/>
                  </a:ext>
                </a:extLst>
              </a:tr>
              <a:tr h="37763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U_todo_04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 확인 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등록한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삭제할 지 묻는 창을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22349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U_todo_05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삭제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등록한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삭제한다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499904"/>
                  </a:ext>
                </a:extLst>
              </a:tr>
              <a:tr h="3594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U_todo_06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기한이 지난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전체 삭제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기한이 지난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전체 삭제한다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303015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U_todo_07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완료 설정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완료한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설정한다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36759"/>
                  </a:ext>
                </a:extLst>
              </a:tr>
              <a:tr h="2722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U_todo_08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중요도 설정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중요도에 따라 나눌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887546"/>
                  </a:ext>
                </a:extLst>
              </a:tr>
              <a:tr h="2595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U_todo_09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정렬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등록한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순서에 맞게 정렬한다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815856"/>
                  </a:ext>
                </a:extLst>
              </a:tr>
              <a:tr h="2595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U_todo_10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완료된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숨기기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C00000"/>
                          </a:solidFill>
                          <a:effectLst/>
                          <a:ea typeface="맑은 고딕"/>
                        </a:rPr>
                        <a:t>사용자가 완료된 </a:t>
                      </a:r>
                      <a:r>
                        <a:rPr lang="en-US" altLang="ko-KR" sz="1000" kern="0" spc="0" dirty="0">
                          <a:solidFill>
                            <a:srgbClr val="C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C00000"/>
                          </a:solidFill>
                          <a:effectLst/>
                          <a:ea typeface="맑은 고딕"/>
                        </a:rPr>
                        <a:t>를 숨긴다</a:t>
                      </a:r>
                      <a:r>
                        <a:rPr lang="en-US" altLang="ko-KR" sz="1000" kern="0" spc="0" dirty="0" smtClean="0">
                          <a:solidFill>
                            <a:srgbClr val="C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874093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7" y="3429000"/>
            <a:ext cx="1102388" cy="11023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9438" y="4816046"/>
            <a:ext cx="146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err="1" smtClean="0">
                <a:solidFill>
                  <a:srgbClr val="F5AA00"/>
                </a:solidFill>
                <a:latin typeface="+mj-ea"/>
                <a:cs typeface="Noto Sans CJK JP Regular"/>
              </a:rPr>
              <a:t>Todo</a:t>
            </a: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cs typeface="Noto Sans CJK JP Regular"/>
              </a:rPr>
              <a:t> </a:t>
            </a:r>
            <a:r>
              <a:rPr lang="en-US" altLang="ko-KR" b="1" spc="-150" dirty="0" err="1" smtClean="0">
                <a:solidFill>
                  <a:srgbClr val="F5AA00"/>
                </a:solidFill>
                <a:latin typeface="+mj-ea"/>
                <a:cs typeface="Noto Sans CJK JP Regular"/>
              </a:rPr>
              <a:t>Usecase</a:t>
            </a:r>
            <a:endParaRPr lang="ko-KR" altLang="en-US" sz="2000" b="1" spc="-150" dirty="0">
              <a:latin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936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832" y="99060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3-3.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A4DB5DD6-AEFC-430F-8C3D-76447C8BB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4282656"/>
              </p:ext>
            </p:extLst>
          </p:nvPr>
        </p:nvGraphicFramePr>
        <p:xfrm>
          <a:off x="2209800" y="1950306"/>
          <a:ext cx="6369787" cy="265259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ID</a:t>
                      </a:r>
                      <a:endParaRPr 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유스케이스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683" marR="46683" marT="31122" marB="311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0DAAB7A-8A15-4129-ABFB-E5C4C76BC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71341"/>
              </p:ext>
            </p:extLst>
          </p:nvPr>
        </p:nvGraphicFramePr>
        <p:xfrm>
          <a:off x="2209799" y="2215565"/>
          <a:ext cx="6369787" cy="4200112"/>
        </p:xfrm>
        <a:graphic>
          <a:graphicData uri="http://schemas.openxmlformats.org/drawingml/2006/table">
            <a:tbl>
              <a:tblPr/>
              <a:tblGrid>
                <a:gridCol w="1219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00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A_alarm_01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마감일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 생성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읽어온 마감일의 하루 전에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창을 화면에 출력해 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A_alarm_02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D-day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알람을 받고자 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D-day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를 설정한다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0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A_alarm_03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D-day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 생성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사용자가 설정한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D-day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창을 화면에 출력해 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0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73710" algn="l"/>
                        </a:tabLst>
                      </a:pPr>
                      <a:r>
                        <a:rPr lang="en-US" sz="1000" kern="0" spc="0" dirty="0">
                          <a:solidFill>
                            <a:srgbClr val="00B0F0"/>
                          </a:solidFill>
                          <a:effectLst/>
                          <a:latin typeface="맑은 고딕"/>
                        </a:rPr>
                        <a:t>A_alarm_04</a:t>
                      </a:r>
                      <a:endParaRPr lang="en-US" sz="1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글자 색 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알람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창이 생성됨과 동시에 해당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글자 색을 빨간색으로 변경한다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4" y="3505200"/>
            <a:ext cx="1114111" cy="111411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1644" y="4876800"/>
            <a:ext cx="1559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cs typeface="Noto Sans CJK JP Regular"/>
              </a:rPr>
              <a:t>Alarm </a:t>
            </a:r>
            <a:r>
              <a:rPr lang="en-US" altLang="ko-KR" b="1" spc="-150" dirty="0" err="1" smtClean="0">
                <a:solidFill>
                  <a:srgbClr val="F5AA00"/>
                </a:solidFill>
                <a:latin typeface="+mj-ea"/>
                <a:cs typeface="Noto Sans CJK JP Regular"/>
              </a:rPr>
              <a:t>Usecase</a:t>
            </a:r>
            <a:endParaRPr lang="ko-KR" altLang="en-US" sz="2000" b="1" spc="-150" dirty="0">
              <a:latin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665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000" y="1320800"/>
            <a:ext cx="5384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150" dirty="0">
                <a:latin typeface="+mn-ea"/>
                <a:ea typeface="+mn-ea"/>
              </a:rPr>
              <a:t>COSIGN To Do List </a:t>
            </a:r>
            <a:r>
              <a:rPr lang="ko-KR" altLang="en-US" sz="3200" spc="-150" dirty="0">
                <a:latin typeface="+mn-ea"/>
                <a:ea typeface="+mn-ea"/>
              </a:rPr>
              <a:t>프로그램</a:t>
            </a:r>
            <a:endParaRPr sz="3200" spc="-150" dirty="0">
              <a:latin typeface="+mn-ea"/>
              <a:ea typeface="+mn-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1916836"/>
            <a:ext cx="8569325" cy="0"/>
          </a:xfrm>
          <a:custGeom>
            <a:avLst/>
            <a:gdLst/>
            <a:ahLst/>
            <a:cxnLst/>
            <a:rect l="l" t="t" r="r" b="b"/>
            <a:pathLst>
              <a:path w="8569325">
                <a:moveTo>
                  <a:pt x="0" y="0"/>
                </a:moveTo>
                <a:lnTo>
                  <a:pt x="8568956" y="0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4000" y="2260600"/>
            <a:ext cx="3175000" cy="427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384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프로젝트 개요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57175" algn="l"/>
              </a:tabLst>
            </a:pPr>
            <a:endParaRPr sz="1900" spc="-150" dirty="0"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Times New Roman"/>
              </a:rPr>
              <a:t>산정 및 계획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lang="ko-KR" altLang="en-US" sz="1900" spc="-150" dirty="0"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요구사항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sz="1900" spc="-150" dirty="0"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설계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sz="1900" spc="-150" dirty="0">
              <a:latin typeface="+mn-ea"/>
              <a:cs typeface="Times New Roman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테스팅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ko-KR" altLang="en-US" sz="2000" spc="-150" dirty="0" smtClean="0">
                <a:solidFill>
                  <a:srgbClr val="FFFFFF"/>
                </a:solidFill>
                <a:latin typeface="+mn-ea"/>
                <a:cs typeface="Noto Sans CJK JP Regular"/>
              </a:rPr>
              <a:t>프로그램</a:t>
            </a:r>
            <a:endParaRPr lang="en-US" altLang="ko-KR" sz="2000" spc="-15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r>
              <a:rPr lang="en-US" altLang="ko-KR" sz="2000" spc="-150" dirty="0">
                <a:solidFill>
                  <a:srgbClr val="FFFFFF"/>
                </a:solidFill>
                <a:latin typeface="+mn-ea"/>
                <a:cs typeface="Noto Sans CJK JP Regular"/>
              </a:rPr>
              <a:t> </a:t>
            </a:r>
            <a:r>
              <a:rPr lang="ko-KR" altLang="en-US" sz="2000" spc="-150" dirty="0" smtClean="0">
                <a:solidFill>
                  <a:srgbClr val="FFFFFF"/>
                </a:solidFill>
                <a:latin typeface="+mn-ea"/>
                <a:cs typeface="Noto Sans CJK JP Regular"/>
              </a:rPr>
              <a:t>느낀 점</a:t>
            </a: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  <a:p>
            <a:pPr marL="256540" indent="-243840">
              <a:lnSpc>
                <a:spcPct val="100000"/>
              </a:lnSpc>
              <a:buAutoNum type="arabicPeriod"/>
              <a:tabLst>
                <a:tab pos="257175" algn="l"/>
              </a:tabLst>
            </a:pPr>
            <a:endParaRPr lang="en-US" altLang="ko-KR" sz="2000" spc="-150" dirty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6228" y="2726308"/>
            <a:ext cx="1670050" cy="0"/>
          </a:xfrm>
          <a:custGeom>
            <a:avLst/>
            <a:gdLst/>
            <a:ahLst/>
            <a:cxnLst/>
            <a:rect l="l" t="t" r="r" b="b"/>
            <a:pathLst>
              <a:path w="1670050">
                <a:moveTo>
                  <a:pt x="0" y="0"/>
                </a:moveTo>
                <a:lnTo>
                  <a:pt x="166994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527" y="3314572"/>
            <a:ext cx="1913255" cy="0"/>
          </a:xfrm>
          <a:custGeom>
            <a:avLst/>
            <a:gdLst/>
            <a:ahLst/>
            <a:cxnLst/>
            <a:rect l="l" t="t" r="r" b="b"/>
            <a:pathLst>
              <a:path w="1913255">
                <a:moveTo>
                  <a:pt x="0" y="0"/>
                </a:moveTo>
                <a:lnTo>
                  <a:pt x="191282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527" y="3902849"/>
            <a:ext cx="2355850" cy="0"/>
          </a:xfrm>
          <a:custGeom>
            <a:avLst/>
            <a:gdLst/>
            <a:ahLst/>
            <a:cxnLst/>
            <a:rect l="l" t="t" r="r" b="b"/>
            <a:pathLst>
              <a:path w="2355850">
                <a:moveTo>
                  <a:pt x="0" y="0"/>
                </a:moveTo>
                <a:lnTo>
                  <a:pt x="235573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3122" y="4491113"/>
            <a:ext cx="2736850" cy="0"/>
          </a:xfrm>
          <a:custGeom>
            <a:avLst/>
            <a:gdLst/>
            <a:ahLst/>
            <a:cxnLst/>
            <a:rect l="l" t="t" r="r" b="b"/>
            <a:pathLst>
              <a:path w="2736850">
                <a:moveTo>
                  <a:pt x="0" y="0"/>
                </a:moveTo>
                <a:lnTo>
                  <a:pt x="27363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827" y="5079377"/>
            <a:ext cx="2151380" cy="0"/>
          </a:xfrm>
          <a:custGeom>
            <a:avLst/>
            <a:gdLst/>
            <a:ahLst/>
            <a:cxnLst/>
            <a:rect l="l" t="t" r="r" b="b"/>
            <a:pathLst>
              <a:path w="2151380">
                <a:moveTo>
                  <a:pt x="0" y="0"/>
                </a:moveTo>
                <a:lnTo>
                  <a:pt x="215102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75DB720-D781-4369-B953-5A52D1FE736F}"/>
              </a:ext>
            </a:extLst>
          </p:cNvPr>
          <p:cNvSpPr/>
          <p:nvPr/>
        </p:nvSpPr>
        <p:spPr>
          <a:xfrm flipV="1">
            <a:off x="310827" y="5638800"/>
            <a:ext cx="1695451" cy="47359"/>
          </a:xfrm>
          <a:custGeom>
            <a:avLst/>
            <a:gdLst/>
            <a:ahLst/>
            <a:cxnLst/>
            <a:rect l="l" t="t" r="r" b="b"/>
            <a:pathLst>
              <a:path w="2151380">
                <a:moveTo>
                  <a:pt x="0" y="0"/>
                </a:moveTo>
                <a:lnTo>
                  <a:pt x="215102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77836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3-4.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기술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933DB0E-DD28-4E47-81BF-D474A3F6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51" y="1665258"/>
            <a:ext cx="2362503" cy="244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426B022-B9A5-46B3-9FE8-58AD56971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1107769"/>
            <a:ext cx="2700264" cy="2930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B9DC89-369A-463E-A4A1-F03791B6F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09" y="1118087"/>
            <a:ext cx="2763539" cy="284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8224AB6D-42B0-4A47-823F-19960C6B2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60" y="4120979"/>
            <a:ext cx="2489398" cy="259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EB644C0-89FD-45B4-8E3F-E1781602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364" y="4038600"/>
            <a:ext cx="2440733" cy="266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72DCE60D-D0E6-49B1-AD78-B4848EA87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87" y="4114800"/>
            <a:ext cx="2883134" cy="26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21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77836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3-4.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기술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610B73C-C377-42A4-8D7E-D4D0F3CB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2" y="1738094"/>
            <a:ext cx="2690180" cy="252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53703D20-A340-4FB4-B6D2-FE89FE99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868" y="1372277"/>
            <a:ext cx="2430376" cy="243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DE355580-9247-4B5B-968B-9F61DFB1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10" y="1608278"/>
            <a:ext cx="1927437" cy="227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A76141C5-2C90-4886-8F9B-38440F0E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2" y="4139162"/>
            <a:ext cx="2382795" cy="271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6E9EA7E6-5240-44FB-873E-5B4FD098C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41" y="3860594"/>
            <a:ext cx="2389733" cy="297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>
            <a:extLst>
              <a:ext uri="{FF2B5EF4-FFF2-40B4-BE49-F238E27FC236}">
                <a16:creationId xmlns:a16="http://schemas.microsoft.com/office/drawing/2014/main" id="{F3ED8015-8B50-4DDE-A725-830FF612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10" y="4018754"/>
            <a:ext cx="2121317" cy="283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65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77836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3-4.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기술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B0D9F27-9FB8-4740-B55C-725A641E5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81" y="1665258"/>
            <a:ext cx="2299134" cy="257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C64006C2-01E2-429D-8E9F-D972C99C1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27" y="1551989"/>
            <a:ext cx="2771404" cy="257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81AB366-642F-4189-95F9-FA541945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63199"/>
            <a:ext cx="2313069" cy="2444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1E4FAD07-C171-4B52-A559-D917A9204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81" y="4239210"/>
            <a:ext cx="2247438" cy="26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6134386E-B254-4D4A-8F7A-DCC169FD1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53" y="4125941"/>
            <a:ext cx="2821152" cy="276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06E3065C-B46B-44E7-A8CA-2581C4DC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07589"/>
            <a:ext cx="2315800" cy="26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77836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3.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요구사항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3-4. </a:t>
            </a:r>
            <a:r>
              <a:rPr lang="en-US" altLang="ko-KR" sz="2000" b="1" spc="-150" dirty="0" err="1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Usecase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기술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1B1DD89-C63E-485E-8165-E5140E4C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" y="2667000"/>
            <a:ext cx="313184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B29D68A1-F647-4C41-97E4-00A09AB0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198" y="2667000"/>
            <a:ext cx="3096344" cy="3154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8F117A3-D2DD-46DD-BE57-1E216CB8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3" y="2858831"/>
            <a:ext cx="2781868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08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700" y="810375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4-1. Class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2" y="1828800"/>
            <a:ext cx="6500085" cy="40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984097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4-2. UI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E7E2F70-A340-4E51-89EE-F36E866F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59" y="2158020"/>
            <a:ext cx="3787327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B8BCBFD-A179-4093-9E37-8A4777E0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499" y="2273444"/>
            <a:ext cx="2508949" cy="414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55EF419-7371-48D5-A511-26D1E97C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763" y="2158020"/>
            <a:ext cx="2150692" cy="425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16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984097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4-2. UI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43064FE-874A-4547-97B0-06E0B9DD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5" y="1975512"/>
            <a:ext cx="2304255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80A420F3-CEE1-41A0-BB04-60C211DCF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44" y="2008632"/>
            <a:ext cx="2370956" cy="445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15998292-54CC-46E6-9063-3D191BC8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61040"/>
            <a:ext cx="2016224" cy="445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82641A90-290E-41D4-9ABC-B42BEB91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883" y="1954184"/>
            <a:ext cx="2211521" cy="446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0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458" y="759778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4-2. UI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7BBB6F9-8C89-404F-9D10-04ED9455D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34" y="1728560"/>
            <a:ext cx="2071463" cy="512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65F56A-C9B9-40BB-AFE9-D11A624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1" y="1726544"/>
            <a:ext cx="2211298" cy="51314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5B0399-3F11-4388-87BD-F9EACB694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654613" y="1700752"/>
            <a:ext cx="2163067" cy="5130976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36ABCCE5-DE38-472F-8B59-EC5D62375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44" y="1695040"/>
            <a:ext cx="2304256" cy="51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73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788978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4-2. UI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설계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438A43-01C9-4B0C-9C63-FE74DB8A3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3312" y="1784224"/>
            <a:ext cx="2088232" cy="504055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8E1F66A-0F77-438A-9619-6875F303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44" y="1784223"/>
            <a:ext cx="2370544" cy="504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1A812B-C80F-4A57-B19C-7A9B380296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562088" y="1805565"/>
            <a:ext cx="2160600" cy="5019217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1063A66F-48DF-4A7B-8477-EE9CB123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952" y="1637161"/>
            <a:ext cx="2334848" cy="518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95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07" y="1350337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테스팅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테스트 대상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C3006C6-E3B6-463B-8E88-55F59E5E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72746"/>
              </p:ext>
            </p:extLst>
          </p:nvPr>
        </p:nvGraphicFramePr>
        <p:xfrm>
          <a:off x="2819400" y="2405122"/>
          <a:ext cx="5967905" cy="4206240"/>
        </p:xfrm>
        <a:graphic>
          <a:graphicData uri="http://schemas.openxmlformats.org/drawingml/2006/table">
            <a:tbl>
              <a:tblPr/>
              <a:tblGrid>
                <a:gridCol w="117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b="1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자</a:t>
                      </a:r>
                      <a:endParaRPr lang="ko-KR" altLang="en-US" sz="1200" kern="0" spc="-1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b="1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200" kern="0" spc="-1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b="1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대상 기능</a:t>
                      </a:r>
                      <a:endParaRPr lang="ko-KR" altLang="en-US" sz="1200" kern="0" spc="-1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1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 dirty="0" err="1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전인종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U_login_01 </a:t>
                      </a: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U_subject_01 </a:t>
                      </a: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과목등록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U_todo_02 to do </a:t>
                      </a: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U_subject_03 </a:t>
                      </a:r>
                      <a:r>
                        <a:rPr lang="ko-KR" alt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출력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고동욱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U_subject_01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등록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U_subject_04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정보 변경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U_subject_05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정보 삭제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U_subject_02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과목 검색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69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이연주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U_todo_02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A_alarm_05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글자 색 변경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U_todo_09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정렬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U_todo_10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완료된 </a:t>
                      </a: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숨기기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U_todo_11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완료된 </a:t>
                      </a: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나타내기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이동현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U_todo_01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U_todo_03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내용 편집</a:t>
                      </a:r>
                      <a:endParaRPr lang="en-US" altLang="ko-KR" sz="1200" kern="0" spc="-1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010410" algn="l"/>
                        </a:tabLst>
                        <a:defRPr/>
                      </a:pP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U_todo_05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69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2018.06.01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ko-KR" altLang="en-US" sz="1200" kern="0" spc="-150" dirty="0" err="1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차인협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U_todo_06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기한이 지난 </a:t>
                      </a: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삭제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U_todo_08 to do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중요도 설정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10410" algn="l"/>
                        </a:tabLst>
                      </a:pP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A_alram_03 </a:t>
                      </a:r>
                      <a:r>
                        <a:rPr lang="ko-KR" altLang="en-US" sz="1200" kern="0" spc="-1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알람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D-day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2" y="2405122"/>
            <a:ext cx="2286000" cy="2286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1817" y="4858485"/>
            <a:ext cx="1356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cs typeface="Noto Sans CJK JP Regular"/>
              </a:rPr>
              <a:t>Test </a:t>
            </a:r>
            <a:r>
              <a:rPr lang="en-US" altLang="ko-KR" b="1" spc="-150" dirty="0" err="1" smtClean="0">
                <a:solidFill>
                  <a:srgbClr val="F5AA00"/>
                </a:solidFill>
                <a:latin typeface="+mj-ea"/>
                <a:cs typeface="Noto Sans CJK JP Regular"/>
              </a:rPr>
              <a:t>Usecase</a:t>
            </a:r>
            <a:endParaRPr lang="ko-KR" altLang="en-US" sz="2000" b="1" spc="-150" dirty="0">
              <a:latin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77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목적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9400" y="2671412"/>
            <a:ext cx="6324600" cy="2437206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ko-KR" altLang="en-US" sz="2000" spc="-150" dirty="0" smtClean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   바쁜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일상에 치여 지내는 대학생들이 시간표는 물론이고</a:t>
            </a:r>
            <a:endParaRPr lang="en-US" altLang="ko-KR" sz="2000" spc="-150" dirty="0">
              <a:solidFill>
                <a:srgbClr val="7F7F7F"/>
              </a:solidFill>
              <a:latin typeface="+mj-ea"/>
              <a:ea typeface="+mj-ea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해당 과목의 과제까지 빠뜨리지 않도록</a:t>
            </a:r>
            <a:endParaRPr lang="en-US" altLang="ko-KR" sz="2000" spc="-150" dirty="0">
              <a:solidFill>
                <a:srgbClr val="7F7F7F"/>
              </a:solidFill>
              <a:latin typeface="+mj-ea"/>
              <a:ea typeface="+mj-ea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대학생들의 바쁜 일정 관리를 도와 주기 위해 개발</a:t>
            </a:r>
            <a:endParaRPr lang="en-US" altLang="ko-KR" sz="2000" spc="-150" dirty="0">
              <a:solidFill>
                <a:srgbClr val="7F7F7F"/>
              </a:solidFill>
              <a:latin typeface="+mj-ea"/>
              <a:ea typeface="+mj-ea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endParaRPr sz="3200" spc="-150" dirty="0">
              <a:latin typeface="+mj-ea"/>
              <a:ea typeface="+mj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ko-KR" altLang="en-US" sz="2000" spc="-150" dirty="0" smtClean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  과목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시간표를 직접 추가</a:t>
            </a:r>
            <a:r>
              <a:rPr lang="en-US" altLang="ko-KR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편집</a:t>
            </a:r>
            <a:r>
              <a:rPr lang="en-US" altLang="ko-KR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Noto Sans CJK JP Regular"/>
              </a:rPr>
              <a:t>검색</a:t>
            </a:r>
            <a:endParaRPr lang="en-US" altLang="ko-KR" sz="2000" spc="-150" dirty="0">
              <a:solidFill>
                <a:srgbClr val="7F7F7F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과목별 </a:t>
            </a:r>
            <a:r>
              <a:rPr lang="en-US" altLang="ko-KR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To Do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를 추가</a:t>
            </a:r>
            <a:r>
              <a:rPr lang="en-US" altLang="ko-KR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편집 및 알림 창 표시 </a:t>
            </a:r>
            <a:r>
              <a:rPr lang="ko-KR" altLang="en-US" sz="2000" spc="-150" dirty="0" smtClean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등 기능 </a:t>
            </a:r>
            <a:r>
              <a:rPr lang="ko-KR" altLang="en-US" sz="20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제공</a:t>
            </a:r>
            <a:endParaRPr sz="2000" spc="-150" dirty="0">
              <a:latin typeface="+mj-ea"/>
              <a:ea typeface="+mj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0" y="2645035"/>
            <a:ext cx="2286000" cy="2286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5800" y="5036619"/>
            <a:ext cx="1904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150" dirty="0" smtClean="0">
                <a:solidFill>
                  <a:srgbClr val="F5AA00"/>
                </a:solidFill>
                <a:latin typeface="+mj-ea"/>
                <a:cs typeface="Noto Sans CJK JP Regular"/>
              </a:rPr>
              <a:t>Project Purpose</a:t>
            </a:r>
            <a:endParaRPr lang="ko-KR" altLang="en-US" sz="2000" b="1" spc="-150" dirty="0">
              <a:latin typeface="+mj-ea"/>
              <a:cs typeface="Noto Sans CJK JP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07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테스팅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5-2.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테스트 케이스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C1CF1D8B-72AF-4F62-9E8D-6B07BC6445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5422724"/>
              </p:ext>
            </p:extLst>
          </p:nvPr>
        </p:nvGraphicFramePr>
        <p:xfrm>
          <a:off x="611817" y="2286000"/>
          <a:ext cx="8229599" cy="42605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5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5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73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6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1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Usecase ID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TestCase ID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테스트 목적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사전 조건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입력값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절차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예상 출력값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결과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테스트일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결함</a:t>
                      </a:r>
                      <a:r>
                        <a:rPr lang="en-US" altLang="ko-KR" sz="600" u="none" strike="noStrike">
                          <a:effectLst/>
                        </a:rPr>
                        <a:t>#</a:t>
                      </a:r>
                      <a:endParaRPr lang="en-US" altLang="ko-KR" sz="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6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과목을 등록하는 기능이 제대로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</a:t>
                      </a:r>
                      <a:r>
                        <a:rPr lang="ko-KR" altLang="en-US" sz="600" u="none" strike="noStrike">
                          <a:effectLst/>
                        </a:rPr>
                        <a:t>수업자료프린트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      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</a:t>
                      </a:r>
                      <a:r>
                        <a:rPr lang="ko-KR" altLang="en-US" sz="600" u="none" strike="noStrike">
                          <a:effectLst/>
                        </a:rPr>
                        <a:t>수업자료프린트                  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Fail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#1494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6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과목을 등록하는 기능이 제대로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</a:t>
                      </a:r>
                      <a:r>
                        <a:rPr lang="ko-KR" altLang="en-US" sz="600" u="none" strike="noStrike">
                          <a:effectLst/>
                        </a:rPr>
                        <a:t>수업자료프린트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</a:t>
                      </a:r>
                      <a:r>
                        <a:rPr lang="ko-KR" altLang="en-US" sz="600" u="none" strike="noStrike">
                          <a:effectLst/>
                        </a:rPr>
                        <a:t>수업자료프린트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과목이 출력이 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과목이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스크롤을 내려 과목을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ko-KR" altLang="en-US" sz="600" u="none" strike="noStrike">
                          <a:effectLst/>
                        </a:rPr>
                        <a:t>한혁수 </a:t>
                      </a:r>
                      <a:r>
                        <a:rPr lang="en-US" altLang="ko-KR" sz="600" u="none" strike="noStrike">
                          <a:effectLst/>
                        </a:rPr>
                        <a:t>; 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/3-5 ; 2017/1 ;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ko-KR" altLang="en-US" sz="600" u="none" strike="noStrike">
                          <a:effectLst/>
                        </a:rPr>
                        <a:t>수업시작 </a:t>
                      </a:r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r>
                        <a:rPr lang="ko-KR" altLang="en-US" sz="600" u="none" strike="noStrike">
                          <a:effectLst/>
                        </a:rPr>
                        <a:t>분전 도착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결함 없음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를 등록하는 기능이 제대로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,6</a:t>
                      </a:r>
                      <a:r>
                        <a:rPr lang="ko-KR" altLang="en-US" sz="600" u="none" strike="noStrike">
                          <a:effectLst/>
                        </a:rPr>
                        <a:t>월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3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출력이 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스크롤을 내려 </a:t>
                      </a:r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를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,6</a:t>
                      </a:r>
                      <a:r>
                        <a:rPr lang="ko-KR" altLang="en-US" sz="600" u="none" strike="noStrike">
                          <a:effectLst/>
                        </a:rPr>
                        <a:t>월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U_login_01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TC006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 list </a:t>
                      </a:r>
                      <a:r>
                        <a:rPr lang="ko-KR" altLang="en-US" sz="600" u="none" strike="noStrike">
                          <a:effectLst/>
                        </a:rPr>
                        <a:t>프로그램에 접근하여 기능을 사용하기 위해 로그인 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로그인 화면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아이디 비밀번호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/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로그인 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6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등록된 과목의 정보를 변경하는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과목이 </a:t>
                      </a:r>
                      <a:r>
                        <a:rPr lang="en-US" altLang="ko-KR" sz="600" u="none" strike="noStrike" dirty="0">
                          <a:effectLst/>
                        </a:rPr>
                        <a:t>1</a:t>
                      </a:r>
                      <a:r>
                        <a:rPr lang="ko-KR" altLang="en-US" sz="600" u="none" strike="noStrike" dirty="0">
                          <a:effectLst/>
                        </a:rPr>
                        <a:t>개 이상 등록된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메인화면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 5</a:t>
                      </a:r>
                      <a:r>
                        <a:rPr lang="ko-KR" altLang="en-US" sz="600" u="none" strike="noStrike">
                          <a:effectLst/>
                        </a:rPr>
                        <a:t>분전 도착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 5</a:t>
                      </a:r>
                      <a:r>
                        <a:rPr lang="ko-KR" altLang="en-US" sz="600" u="none" strike="noStrike">
                          <a:effectLst/>
                        </a:rPr>
                        <a:t>분전 도착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U_subject_05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등록된 과목을 삭제하는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과목이 </a:t>
                      </a:r>
                      <a:r>
                        <a:rPr lang="en-US" altLang="ko-KR" sz="600" u="none" strike="noStrike" dirty="0">
                          <a:effectLst/>
                        </a:rPr>
                        <a:t>1</a:t>
                      </a:r>
                      <a:r>
                        <a:rPr lang="ko-KR" altLang="en-US" sz="600" u="none" strike="noStrike" dirty="0">
                          <a:effectLst/>
                        </a:rPr>
                        <a:t>개 이상 등록된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메인화면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등록된 </a:t>
                      </a:r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의 정보를 변경하는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발표하기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r>
                        <a:rPr lang="en-US" altLang="ko-KR" sz="600" u="none" strike="noStrike">
                          <a:effectLst/>
                        </a:rPr>
                        <a:t>, 6</a:t>
                      </a:r>
                      <a:r>
                        <a:rPr lang="ko-KR" altLang="en-US" sz="600" u="none" strike="noStrike">
                          <a:effectLst/>
                        </a:rPr>
                        <a:t>월 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일 </a:t>
                      </a:r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r>
                        <a:rPr lang="ko-KR" altLang="en-US" sz="600" u="none" strike="noStrike">
                          <a:effectLst/>
                        </a:rPr>
                        <a:t>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등록된 </a:t>
                      </a:r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를 삭제하는 기능이 수행되는지 확인한다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U_subject_02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과목 검색 기능이 되는지 확인한다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메인 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 공학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1. +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입력값을 넣는다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V </a:t>
                      </a:r>
                      <a:r>
                        <a:rPr lang="ko-KR" altLang="en-US" sz="600" u="none" strike="noStrike">
                          <a:effectLst/>
                        </a:rPr>
                        <a:t>버튼을 클릭한다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소프트웨어공학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한혁수</a:t>
                      </a:r>
                      <a:r>
                        <a:rPr lang="en-US" altLang="ko-KR" sz="600" u="none" strike="noStrike">
                          <a:effectLst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</a:rPr>
                        <a:t>월요일</a:t>
                      </a:r>
                      <a:r>
                        <a:rPr lang="en-US" altLang="ko-KR" sz="600" u="none" strike="noStrike">
                          <a:effectLst/>
                        </a:rPr>
                        <a:t>3-5,2018/1, 5</a:t>
                      </a:r>
                      <a:r>
                        <a:rPr lang="ko-KR" altLang="en-US" sz="600" u="none" strike="noStrike">
                          <a:effectLst/>
                        </a:rPr>
                        <a:t>분전 도착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3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U_todo_07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Todo </a:t>
                      </a:r>
                      <a:r>
                        <a:rPr lang="ko-KR" altLang="en-US" sz="600" u="none" strike="noStrike">
                          <a:effectLst/>
                        </a:rPr>
                        <a:t>완료 설정이 되는지 확인한다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마우스를 조작해 완료 버튼을 누른다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완료 표시가 추가된다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결함 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3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U-todo_08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TC013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Todo </a:t>
                      </a:r>
                      <a:r>
                        <a:rPr lang="ko-KR" altLang="en-US" sz="600" u="none" strike="noStrike">
                          <a:effectLst/>
                        </a:rPr>
                        <a:t>중요도 설정이 되는지 확인한다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 do</a:t>
                      </a:r>
                      <a:r>
                        <a:rPr lang="ko-KR" altLang="en-US" sz="600" u="none" strike="noStrike">
                          <a:effectLst/>
                        </a:rPr>
                        <a:t>가 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r>
                        <a:rPr lang="ko-KR" altLang="en-US" sz="600" u="none" strike="noStrike">
                          <a:effectLst/>
                        </a:rPr>
                        <a:t>개 이상 등록된 메인화면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Todo</a:t>
                      </a:r>
                      <a:r>
                        <a:rPr lang="ko-KR" altLang="en-US" sz="600" u="none" strike="noStrike">
                          <a:effectLst/>
                        </a:rPr>
                        <a:t>를 더블클릭해 중요도를 높음 으로 설정한다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중요도가 높음으로 출력된다</a:t>
                      </a:r>
                      <a:r>
                        <a:rPr lang="en-US" altLang="ko-KR" sz="600" u="none" strike="noStrike">
                          <a:effectLst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2018.06.01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결함 없음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03" marR="4803" marT="480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7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132" y="1017578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테스팅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5-4.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결함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1" name="내용 개체 틀 3">
            <a:extLst>
              <a:ext uri="{FF2B5EF4-FFF2-40B4-BE49-F238E27FC236}">
                <a16:creationId xmlns:a16="http://schemas.microsoft.com/office/drawing/2014/main" id="{BA5E7475-5521-47B5-ADEE-DF527BE45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511569"/>
              </p:ext>
            </p:extLst>
          </p:nvPr>
        </p:nvGraphicFramePr>
        <p:xfrm>
          <a:off x="4440306" y="2791497"/>
          <a:ext cx="4233726" cy="762000"/>
        </p:xfrm>
        <a:graphic>
          <a:graphicData uri="http://schemas.openxmlformats.org/drawingml/2006/table">
            <a:tbl>
              <a:tblPr/>
              <a:tblGrid>
                <a:gridCol w="949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결함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#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이슈 번호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결함 제목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</a:rPr>
                        <a:t>#1494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과목 등록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바탕"/>
                      </a:endParaRP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과목 정보를 입력 후 저장버튼을 눌렀을 때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잠깐동안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 작동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ffectLst/>
                          <a:latin typeface="바탕"/>
                          <a:ea typeface="바탕"/>
                        </a:rPr>
                        <a:t>안함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바탕"/>
                        </a:rPr>
                        <a:t>.</a:t>
                      </a:r>
                    </a:p>
                  </a:txBody>
                  <a:tcPr marL="68580" marR="68580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CC457AAC-CD01-4F9D-AA69-CA1C859DE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" y="2190562"/>
            <a:ext cx="3888432" cy="466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CC1C6569-B35A-42D0-9155-4D23F27BFEE8}"/>
              </a:ext>
            </a:extLst>
          </p:cNvPr>
          <p:cNvSpPr/>
          <p:nvPr/>
        </p:nvSpPr>
        <p:spPr>
          <a:xfrm>
            <a:off x="4450603" y="434340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9389202-6139-4147-9E16-E605052F12FA}"/>
              </a:ext>
            </a:extLst>
          </p:cNvPr>
          <p:cNvSpPr txBox="1"/>
          <p:nvPr/>
        </p:nvSpPr>
        <p:spPr>
          <a:xfrm>
            <a:off x="4510928" y="4907402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ko-KR" altLang="en-US" sz="140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결함 분석</a:t>
            </a:r>
            <a:endParaRPr sz="140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9AD6B45B-24A3-4DB9-B5DD-AD3A1A0C9561}"/>
              </a:ext>
            </a:extLst>
          </p:cNvPr>
          <p:cNvSpPr/>
          <p:nvPr/>
        </p:nvSpPr>
        <p:spPr>
          <a:xfrm>
            <a:off x="5936503" y="4328299"/>
            <a:ext cx="2690050" cy="1437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1D419B15-D904-4681-B5BA-FC220B8A3C57}"/>
              </a:ext>
            </a:extLst>
          </p:cNvPr>
          <p:cNvSpPr/>
          <p:nvPr/>
        </p:nvSpPr>
        <p:spPr>
          <a:xfrm>
            <a:off x="5974603" y="4343400"/>
            <a:ext cx="2613850" cy="1361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913E276B-E750-46B0-BB02-EF3A5348DDB3}"/>
              </a:ext>
            </a:extLst>
          </p:cNvPr>
          <p:cNvSpPr txBox="1"/>
          <p:nvPr/>
        </p:nvSpPr>
        <p:spPr>
          <a:xfrm>
            <a:off x="6009305" y="4740689"/>
            <a:ext cx="25444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1200" dirty="0"/>
              <a:t>189</a:t>
            </a:r>
            <a:r>
              <a:rPr lang="ko-KR" altLang="en-US" sz="1200" dirty="0"/>
              <a:t>번째 줄에서 </a:t>
            </a:r>
            <a:r>
              <a:rPr lang="en-US" altLang="ko-KR" sz="1200" dirty="0"/>
              <a:t>textfield_3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요구사항 인지 못하고 삭제했다가 </a:t>
            </a:r>
            <a:r>
              <a:rPr lang="en-US" altLang="ko-KR" sz="1200" dirty="0" err="1"/>
              <a:t>getText</a:t>
            </a:r>
            <a:r>
              <a:rPr lang="en-US" altLang="ko-KR" sz="1200" dirty="0"/>
              <a:t>();</a:t>
            </a:r>
            <a:r>
              <a:rPr lang="ko-KR" altLang="en-US" sz="1200" dirty="0"/>
              <a:t>가 작동을 </a:t>
            </a:r>
            <a:r>
              <a:rPr lang="ko-KR" altLang="en-US" sz="1200" dirty="0" err="1"/>
              <a:t>안해서</a:t>
            </a:r>
            <a:r>
              <a:rPr lang="ko-KR" altLang="en-US" sz="1200" dirty="0"/>
              <a:t> 생긴 문제였음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86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132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6.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프로그램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6-1.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시연 영상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4F096D78-113A-46C3-AD0F-38605AAD7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020137"/>
              </p:ext>
            </p:extLst>
          </p:nvPr>
        </p:nvGraphicFramePr>
        <p:xfrm>
          <a:off x="4038600" y="3657600"/>
          <a:ext cx="6905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포장기 셸 개체" showAsIcon="1" r:id="rId3" imgW="690120" imgH="349200" progId="Package">
                  <p:embed/>
                </p:oleObj>
              </mc:Choice>
              <mc:Fallback>
                <p:oleObj name="포장기 셸 개체" showAsIcon="1" r:id="rId3" imgW="690120" imgH="349200" progId="Package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8600" y="3657600"/>
                        <a:ext cx="690563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9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132" y="1203489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7.</a:t>
            </a: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느낀 점</a:t>
            </a:r>
            <a:endParaRPr lang="en-US" altLang="ko-KR" sz="2800" b="1" spc="-150" dirty="0" smtClean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7-1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. </a:t>
            </a:r>
            <a:r>
              <a:rPr lang="ko-KR" altLang="en-US" sz="2000" b="1" spc="-150" dirty="0" smtClean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느낀 점</a:t>
            </a:r>
            <a:endParaRPr lang="ko-KR" altLang="en-US"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32" y="2425847"/>
            <a:ext cx="1828800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43400"/>
            <a:ext cx="2362200" cy="2362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24837" y="2526268"/>
            <a:ext cx="37287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5AA00"/>
                </a:solidFill>
              </a:rPr>
              <a:t>Time Management</a:t>
            </a:r>
          </a:p>
          <a:p>
            <a:r>
              <a:rPr lang="en-US" altLang="ko-KR" sz="2800" dirty="0" smtClean="0"/>
              <a:t>Systematic, Efficiency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581400" y="4570393"/>
            <a:ext cx="42571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5AA00"/>
                </a:solidFill>
              </a:rPr>
              <a:t>Cooperation</a:t>
            </a:r>
          </a:p>
          <a:p>
            <a:r>
              <a:rPr lang="en-US" altLang="ko-KR" sz="2800" dirty="0" smtClean="0"/>
              <a:t>Teamwork, Communication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010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4015" y="7131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8770" y="2692400"/>
            <a:ext cx="3923030" cy="139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ts val="6759"/>
              </a:lnSpc>
              <a:spcBef>
                <a:spcPts val="100"/>
              </a:spcBef>
            </a:pPr>
            <a:r>
              <a:rPr spc="-280" dirty="0">
                <a:latin typeface="MS UI Gothic" panose="020B0600070205080204" pitchFamily="34" charset="-128"/>
                <a:ea typeface="MS UI Gothic" panose="020B0600070205080204" pitchFamily="34" charset="-128"/>
              </a:rPr>
              <a:t>Thank</a:t>
            </a:r>
            <a:r>
              <a:rPr spc="-8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spc="-450" dirty="0">
                <a:latin typeface="MS UI Gothic" panose="020B0600070205080204" pitchFamily="34" charset="-128"/>
                <a:ea typeface="MS UI Gothic" panose="020B0600070205080204" pitchFamily="34" charset="-128"/>
              </a:rPr>
              <a:t>you</a:t>
            </a:r>
          </a:p>
          <a:p>
            <a:pPr marL="1630045">
              <a:lnSpc>
                <a:spcPts val="4000"/>
              </a:lnSpc>
            </a:pPr>
            <a:r>
              <a:rPr sz="3400" spc="-335" dirty="0">
                <a:latin typeface="MS UI Gothic" panose="020B0600070205080204" pitchFamily="34" charset="-128"/>
                <a:ea typeface="MS UI Gothic" panose="020B0600070205080204" pitchFamily="34" charset="-128"/>
              </a:rPr>
              <a:t>감사합니다</a:t>
            </a:r>
            <a:endParaRPr sz="34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1-2.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조직도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246" y="2667000"/>
            <a:ext cx="7058659" cy="528991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65"/>
              </a:spcBef>
            </a:pPr>
            <a:r>
              <a:rPr lang="en-US" altLang="ko-KR" sz="28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COSIGN </a:t>
            </a:r>
            <a:r>
              <a:rPr lang="ko-KR" altLang="en-US" sz="2800" spc="-150" dirty="0">
                <a:solidFill>
                  <a:srgbClr val="7F7F7F"/>
                </a:solidFill>
                <a:latin typeface="+mj-ea"/>
                <a:ea typeface="+mj-ea"/>
                <a:cs typeface="Arial"/>
              </a:rPr>
              <a:t>조직도</a:t>
            </a:r>
            <a:endParaRPr sz="2800" spc="-150" dirty="0">
              <a:latin typeface="+mj-ea"/>
              <a:ea typeface="+mj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988098B-919F-425D-BA3F-1CE9B97C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2" y="3547392"/>
            <a:ext cx="4404668" cy="277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31991AF-F031-4A00-A4CB-8BA1304F2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699930"/>
              </p:ext>
            </p:extLst>
          </p:nvPr>
        </p:nvGraphicFramePr>
        <p:xfrm>
          <a:off x="4800600" y="4099560"/>
          <a:ext cx="4200144" cy="222504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돋움"/>
                        </a:rPr>
                        <a:t>팀원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돋움"/>
                        </a:rPr>
                        <a:t>역할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돋움"/>
                        </a:rPr>
                        <a:t>책임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고동욱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팀원들에게 적합한 임무 분담 및 팀원 간의 화합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소통을 책임진다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이동현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코딩 및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UI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list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관리 프로그램의 내부 기능을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코딩하고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UI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작업을 담당한다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차인협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코딩 및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UI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list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관리 프로그램의 내부 기능을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코딩하고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UI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작업을 담당한다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이연주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문서 작업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list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관리 프로그램 개발 프로젝트에 있어 발생하는 문서들을 작성한다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전인종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테스팅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 do list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관리 프로그램 개발 소스코드를 테스트하는 작업을 담당한다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0355" y="28853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7599" y="177800"/>
            <a:ext cx="391160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3463" y="297180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3240" y="3317875"/>
            <a:ext cx="1407160" cy="69506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MS Word</a:t>
            </a:r>
            <a:endParaRPr lang="en-US" altLang="ko-KR"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altLang="ko-KR" sz="2000" b="1" spc="-15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&amp;</a:t>
            </a:r>
          </a:p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MS </a:t>
            </a:r>
            <a:r>
              <a:rPr lang="en-US" sz="2000" b="1" spc="-150" dirty="0" err="1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P</a:t>
            </a:r>
            <a:r>
              <a:rPr lang="en-US" sz="2000" b="1" spc="-150" dirty="0" err="1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owerpoint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6367030D-D129-4F38-AA7B-1A89CFC86379}"/>
              </a:ext>
            </a:extLst>
          </p:cNvPr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1-3.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도구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80DE01EB-36FD-4F5F-B590-C368C847F7B0}"/>
              </a:ext>
            </a:extLst>
          </p:cNvPr>
          <p:cNvSpPr/>
          <p:nvPr/>
        </p:nvSpPr>
        <p:spPr>
          <a:xfrm>
            <a:off x="3980582" y="297180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DC35A632-BCCB-4383-8F60-1341315A9B17}"/>
              </a:ext>
            </a:extLst>
          </p:cNvPr>
          <p:cNvSpPr txBox="1"/>
          <p:nvPr/>
        </p:nvSpPr>
        <p:spPr>
          <a:xfrm>
            <a:off x="4036461" y="3548707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Eclipse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8B7DEB84-C450-404D-BE08-6B3055D64F3C}"/>
              </a:ext>
            </a:extLst>
          </p:cNvPr>
          <p:cNvSpPr/>
          <p:nvPr/>
        </p:nvSpPr>
        <p:spPr>
          <a:xfrm>
            <a:off x="6195933" y="297180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46C610D7-4D40-4AEC-92E2-A38E6A15568E}"/>
              </a:ext>
            </a:extLst>
          </p:cNvPr>
          <p:cNvSpPr txBox="1"/>
          <p:nvPr/>
        </p:nvSpPr>
        <p:spPr>
          <a:xfrm>
            <a:off x="6256258" y="3535822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 err="1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Git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3C456B32-9E1B-49E8-89B0-DECEA43890B0}"/>
              </a:ext>
            </a:extLst>
          </p:cNvPr>
          <p:cNvSpPr/>
          <p:nvPr/>
        </p:nvSpPr>
        <p:spPr>
          <a:xfrm>
            <a:off x="6195933" y="469785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F22A10A1-3CE8-4FAF-A930-38E3E1CCF2BA}"/>
              </a:ext>
            </a:extLst>
          </p:cNvPr>
          <p:cNvSpPr txBox="1"/>
          <p:nvPr/>
        </p:nvSpPr>
        <p:spPr>
          <a:xfrm>
            <a:off x="6256258" y="5274757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Adobe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8879518E-25C6-449C-ADF5-DD7144F7EFC2}"/>
              </a:ext>
            </a:extLst>
          </p:cNvPr>
          <p:cNvSpPr/>
          <p:nvPr/>
        </p:nvSpPr>
        <p:spPr>
          <a:xfrm>
            <a:off x="3980582" y="469785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F21E0649-8479-42D4-81FA-BB8F386B0E9B}"/>
              </a:ext>
            </a:extLst>
          </p:cNvPr>
          <p:cNvSpPr txBox="1"/>
          <p:nvPr/>
        </p:nvSpPr>
        <p:spPr>
          <a:xfrm>
            <a:off x="4040907" y="5274757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Maven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3A58AE04-EEFB-4938-882D-73D5A5F1F00B}"/>
              </a:ext>
            </a:extLst>
          </p:cNvPr>
          <p:cNvSpPr/>
          <p:nvPr/>
        </p:nvSpPr>
        <p:spPr>
          <a:xfrm>
            <a:off x="1765231" y="4697850"/>
            <a:ext cx="1467485" cy="1361440"/>
          </a:xfrm>
          <a:custGeom>
            <a:avLst/>
            <a:gdLst/>
            <a:ahLst/>
            <a:cxnLst/>
            <a:rect l="l" t="t" r="r" b="b"/>
            <a:pathLst>
              <a:path w="1467485" h="1361439">
                <a:moveTo>
                  <a:pt x="0" y="0"/>
                </a:moveTo>
                <a:lnTo>
                  <a:pt x="1467294" y="0"/>
                </a:lnTo>
                <a:lnTo>
                  <a:pt x="1467294" y="1361401"/>
                </a:lnTo>
                <a:lnTo>
                  <a:pt x="0" y="1361401"/>
                </a:lnTo>
                <a:lnTo>
                  <a:pt x="0" y="0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 sz="2400" spc="-15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BD8897F8-A518-4478-8810-CEA584E51240}"/>
              </a:ext>
            </a:extLst>
          </p:cNvPr>
          <p:cNvSpPr txBox="1"/>
          <p:nvPr/>
        </p:nvSpPr>
        <p:spPr>
          <a:xfrm>
            <a:off x="1825556" y="5274757"/>
            <a:ext cx="1355725" cy="23339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lang="en-US" sz="2000" b="1" spc="-150" dirty="0" err="1" smtClean="0">
                <a:latin typeface="MS UI Gothic" panose="020B0600070205080204" pitchFamily="34" charset="-128"/>
                <a:ea typeface="MS UI Gothic" panose="020B0600070205080204" pitchFamily="34" charset="-128"/>
                <a:cs typeface="Noto Sans CJK JP Regular"/>
              </a:rPr>
              <a:t>Redmine</a:t>
            </a:r>
            <a:endParaRPr sz="2000" b="1" spc="-150" dirty="0">
              <a:latin typeface="MS UI Gothic" panose="020B0600070205080204" pitchFamily="34" charset="-128"/>
              <a:ea typeface="MS UI Gothic" panose="020B0600070205080204" pitchFamily="34" charset="-128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263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1-4.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생명주기 모델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D7EEF49-DABB-4857-8C40-ABF1F4A42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514600"/>
            <a:ext cx="7309536" cy="3992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5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1493740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프로젝트 개요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1-5. </a:t>
            </a:r>
            <a:r>
              <a:rPr lang="ko-KR" altLang="en-US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주요일정</a:t>
            </a:r>
            <a:endParaRPr sz="24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2518" y="6415678"/>
            <a:ext cx="561975" cy="435609"/>
          </a:xfrm>
          <a:custGeom>
            <a:avLst/>
            <a:gdLst/>
            <a:ahLst/>
            <a:cxnLst/>
            <a:rect l="l" t="t" r="r" b="b"/>
            <a:pathLst>
              <a:path w="561975" h="435609">
                <a:moveTo>
                  <a:pt x="561481" y="435009"/>
                </a:moveTo>
                <a:lnTo>
                  <a:pt x="0" y="7578"/>
                </a:lnTo>
                <a:lnTo>
                  <a:pt x="5769" y="0"/>
                </a:lnTo>
                <a:lnTo>
                  <a:pt x="561481" y="423038"/>
                </a:lnTo>
                <a:lnTo>
                  <a:pt x="561481" y="435009"/>
                </a:lnTo>
                <a:close/>
              </a:path>
            </a:pathLst>
          </a:custGeom>
          <a:solidFill>
            <a:srgbClr val="FFAD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EA6C2792-447E-4B69-BC20-CC839986E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3747336"/>
              </p:ext>
            </p:extLst>
          </p:nvPr>
        </p:nvGraphicFramePr>
        <p:xfrm>
          <a:off x="3200400" y="2895600"/>
          <a:ext cx="5486400" cy="2510190"/>
        </p:xfrm>
        <a:graphic>
          <a:graphicData uri="http://schemas.openxmlformats.org/drawingml/2006/table">
            <a:tbl>
              <a:tblPr/>
              <a:tblGrid>
                <a:gridCol w="1408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단계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일정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산출물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프로젝트 계획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18.03.28~04.13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프로젝트 계획서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요구사항 분석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18.03.28~04.13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명세서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프로젝트 설계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18.04.14~~05.04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설계서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프로그램 테스트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18.05.05~05.22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테스트 결과 보고서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B0F0"/>
                          </a:solidFill>
                          <a:effectLst/>
                          <a:ea typeface="맑은 고딕"/>
                        </a:rPr>
                        <a:t>최종 점검</a:t>
                      </a:r>
                      <a:endParaRPr lang="ko-KR" altLang="en-US" sz="1200" kern="0" spc="-150" dirty="0">
                        <a:solidFill>
                          <a:srgbClr val="00B0F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18.05.23~05.25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5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소스코드 및 회의록</a:t>
                      </a:r>
                      <a:endParaRPr lang="ko-KR" altLang="en-US" sz="11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956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882501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산정 및 계획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2-1. WBS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pic>
        <p:nvPicPr>
          <p:cNvPr id="10" name="_x189003008" descr="EMB00001c34765a">
            <a:extLst>
              <a:ext uri="{FF2B5EF4-FFF2-40B4-BE49-F238E27FC236}">
                <a16:creationId xmlns:a16="http://schemas.microsoft.com/office/drawing/2014/main" id="{79695F1F-26B6-4EC0-BCD5-15D851F1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9923"/>
            <a:ext cx="8443268" cy="49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8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882501"/>
            <a:ext cx="50165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2.  </a:t>
            </a:r>
            <a:r>
              <a:rPr lang="ko-KR" altLang="en-US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산정 및 계획</a:t>
            </a:r>
            <a:endParaRPr lang="en-US" altLang="ko-KR" sz="2800" b="1" spc="-150" dirty="0">
              <a:solidFill>
                <a:srgbClr val="F5AA00"/>
              </a:solidFill>
              <a:latin typeface="+mj-ea"/>
              <a:ea typeface="+mj-ea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   </a:t>
            </a:r>
            <a:r>
              <a:rPr lang="en-US" altLang="ko-KR" sz="2000" b="1" spc="-150" dirty="0">
                <a:solidFill>
                  <a:srgbClr val="F5AA00"/>
                </a:solidFill>
                <a:latin typeface="+mj-ea"/>
                <a:ea typeface="+mj-ea"/>
                <a:cs typeface="Noto Sans CJK JP Regular"/>
              </a:rPr>
              <a:t>2-1. WBS</a:t>
            </a:r>
            <a:endParaRPr sz="2400" b="1" spc="-15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27" y="764705"/>
            <a:ext cx="576580" cy="438784"/>
          </a:xfrm>
          <a:custGeom>
            <a:avLst/>
            <a:gdLst/>
            <a:ahLst/>
            <a:cxnLst/>
            <a:rect l="l" t="t" r="r" b="b"/>
            <a:pathLst>
              <a:path w="576580" h="438784">
                <a:moveTo>
                  <a:pt x="0" y="0"/>
                </a:moveTo>
                <a:lnTo>
                  <a:pt x="576064" y="438531"/>
                </a:lnTo>
              </a:path>
            </a:pathLst>
          </a:custGeom>
          <a:ln w="9525">
            <a:solidFill>
              <a:srgbClr val="FFAD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32" y="590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87"/>
                </a:lnTo>
                <a:lnTo>
                  <a:pt x="0" y="444487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832" y="122516"/>
            <a:ext cx="736600" cy="444500"/>
          </a:xfrm>
          <a:custGeom>
            <a:avLst/>
            <a:gdLst/>
            <a:ahLst/>
            <a:cxnLst/>
            <a:rect l="l" t="t" r="r" b="b"/>
            <a:pathLst>
              <a:path w="736600" h="444500">
                <a:moveTo>
                  <a:pt x="0" y="0"/>
                </a:moveTo>
                <a:lnTo>
                  <a:pt x="736053" y="0"/>
                </a:lnTo>
                <a:lnTo>
                  <a:pt x="736053" y="444499"/>
                </a:lnTo>
                <a:lnTo>
                  <a:pt x="0" y="444499"/>
                </a:lnTo>
                <a:lnTo>
                  <a:pt x="0" y="0"/>
                </a:lnTo>
                <a:close/>
              </a:path>
            </a:pathLst>
          </a:custGeom>
          <a:solidFill>
            <a:srgbClr val="F4A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8700" y="177800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0" dirty="0">
                <a:latin typeface="+mj-ea"/>
              </a:rPr>
              <a:t>COSIGN To Do List </a:t>
            </a:r>
            <a:r>
              <a:rPr lang="ko-KR" altLang="en-US" sz="2400" spc="-150" dirty="0">
                <a:latin typeface="+mj-ea"/>
              </a:rPr>
              <a:t>프로그램</a:t>
            </a:r>
            <a:endParaRPr sz="2400" spc="-150" dirty="0">
              <a:latin typeface="+mj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F805AE3-E437-4A3E-A251-15985510B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80822"/>
              </p:ext>
            </p:extLst>
          </p:nvPr>
        </p:nvGraphicFramePr>
        <p:xfrm>
          <a:off x="790594" y="1953572"/>
          <a:ext cx="7743806" cy="4523428"/>
        </p:xfrm>
        <a:graphic>
          <a:graphicData uri="http://schemas.openxmlformats.org/drawingml/2006/table">
            <a:tbl>
              <a:tblPr/>
              <a:tblGrid>
                <a:gridCol w="15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5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6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7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0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Number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작업명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종료일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18/03/28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18/04/13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1.1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 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18/03/28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18/03/31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SRS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작성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프로젝트 계획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18/03/31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18/04/13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WBS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리스크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18/04/09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Gantt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차트 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2.4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Pert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차트 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프로젝트 계획서 작성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프로젝트 설계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18/04/14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18/05/04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3.1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UI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설계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18/04/19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18/05/04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프로그램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테스트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18/05/05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18/05/25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4.1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기능별 테스트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18/05/05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4.2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베타 테스트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18/05/21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결과보고서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18/05/22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18/05/24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35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합계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18/03/28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18/05/25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59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861" marR="62861" marT="41907" marB="41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1787</Words>
  <Application>Microsoft Office PowerPoint</Application>
  <PresentationFormat>화면 슬라이드 쇼(4:3)</PresentationFormat>
  <Paragraphs>574</Paragraphs>
  <Slides>34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Times New Roman</vt:lpstr>
      <vt:lpstr>Arial</vt:lpstr>
      <vt:lpstr>돋움</vt:lpstr>
      <vt:lpstr>Calibri</vt:lpstr>
      <vt:lpstr>바탕</vt:lpstr>
      <vt:lpstr>MS UI Gothic</vt:lpstr>
      <vt:lpstr>맑은 고딕</vt:lpstr>
      <vt:lpstr>한컴바탕</vt:lpstr>
      <vt:lpstr>Noto Sans CJK JP Regular</vt:lpstr>
      <vt:lpstr>Office Theme</vt:lpstr>
      <vt:lpstr>포장기 셸 개체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COSIGN To Do List 프로그램</vt:lpstr>
      <vt:lpstr>Thank you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재테크의 기본개념</dc:title>
  <dc:creator>Ko</dc:creator>
  <cp:lastModifiedBy>고동욱 고동욱</cp:lastModifiedBy>
  <cp:revision>86</cp:revision>
  <dcterms:created xsi:type="dcterms:W3CDTF">2018-06-03T03:26:57Z</dcterms:created>
  <dcterms:modified xsi:type="dcterms:W3CDTF">2018-06-04T02:38:33Z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2018-06-03T00:00:00Z</vt:filetime>
  </property>
</Properties>
</file>